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6" r:id="rId3"/>
    <p:sldId id="281" r:id="rId4"/>
    <p:sldId id="284" r:id="rId5"/>
    <p:sldId id="268" r:id="rId6"/>
    <p:sldId id="269" r:id="rId7"/>
    <p:sldId id="270" r:id="rId8"/>
    <p:sldId id="271" r:id="rId9"/>
    <p:sldId id="272" r:id="rId10"/>
    <p:sldId id="274" r:id="rId11"/>
    <p:sldId id="275" r:id="rId12"/>
    <p:sldId id="278" r:id="rId13"/>
    <p:sldId id="288" r:id="rId14"/>
    <p:sldId id="289" r:id="rId15"/>
    <p:sldId id="285" r:id="rId16"/>
    <p:sldId id="279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9" autoAdjust="0"/>
    <p:restoredTop sz="94664" autoAdjust="0"/>
  </p:normalViewPr>
  <p:slideViewPr>
    <p:cSldViewPr>
      <p:cViewPr varScale="1">
        <p:scale>
          <a:sx n="99" d="100"/>
          <a:sy n="99" d="100"/>
        </p:scale>
        <p:origin x="9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81;%20&#1089;&#1090;&#1086;&#1083;\&#1048;&#1053;&#1042;&#1045;&#1057;&#1058;&#1048;&#1062;&#1048;&#1048;\2024\&#1058;&#1072;&#1073;&#1083;&#1080;&#1094;&#1099;%20&#1076;&#1083;&#1103;%20&#1089;&#1083;&#1072;&#1081;&#1076;&#1086;&#107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81;%20&#1089;&#1090;&#1086;&#1083;\&#1048;&#1053;&#1042;&#1045;&#1057;&#1058;&#1048;&#1062;&#1048;&#1048;\2024\&#1058;&#1072;&#1073;&#1083;&#1080;&#1094;&#1099;%20&#1076;&#1083;&#1103;%20&#1089;&#1083;&#1072;&#1081;&#1076;&#1086;&#107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81;%20&#1089;&#1090;&#1086;&#1083;\&#1048;&#1053;&#1042;&#1045;&#1057;&#1058;&#1048;&#1062;&#1048;&#1048;\2024\&#1058;&#1072;&#1073;&#1083;&#1080;&#1094;&#1099;%20&#1076;&#1083;&#1103;%20&#1089;&#1083;&#1072;&#1081;&#1076;&#1086;&#107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81;%20&#1089;&#1090;&#1086;&#1083;\&#1048;&#1053;&#1042;&#1045;&#1057;&#1058;&#1048;&#1062;&#1048;&#1048;\2024\&#1058;&#1072;&#1073;&#1083;&#1080;&#1094;&#1099;%20&#1076;&#1083;&#1103;%20&#1089;&#1083;&#1072;&#1081;&#1076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Лист1!$C$9:$G$9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Лист1!$C$10:$G$10</c:f>
              <c:numCache>
                <c:formatCode>General</c:formatCode>
                <c:ptCount val="5"/>
                <c:pt idx="0">
                  <c:v>1796</c:v>
                </c:pt>
                <c:pt idx="1">
                  <c:v>1643</c:v>
                </c:pt>
                <c:pt idx="2">
                  <c:v>2479</c:v>
                </c:pt>
                <c:pt idx="3">
                  <c:v>2538</c:v>
                </c:pt>
                <c:pt idx="4">
                  <c:v>2640</c:v>
                </c:pt>
              </c:numCache>
            </c:numRef>
          </c:val>
        </c:ser>
        <c:ser>
          <c:idx val="1"/>
          <c:order val="1"/>
          <c:tx>
            <c:strRef>
              <c:f>Лист1!$B$10</c:f>
              <c:strCache>
                <c:ptCount val="1"/>
                <c:pt idx="0">
                  <c:v>Валовая продукция сельского хозяйства, млн.руб.</c:v>
                </c:pt>
              </c:strCache>
            </c:strRef>
          </c:tx>
          <c:invertIfNegative val="0"/>
          <c:cat>
            <c:numRef>
              <c:f>Лист1!$C$9:$G$9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5462960"/>
        <c:axId val="1475461872"/>
      </c:barChart>
      <c:catAx>
        <c:axId val="147546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75461872"/>
        <c:crosses val="autoZero"/>
        <c:auto val="1"/>
        <c:lblAlgn val="ctr"/>
        <c:lblOffset val="100"/>
        <c:noMultiLvlLbl val="0"/>
      </c:catAx>
      <c:valAx>
        <c:axId val="1475461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546296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"/>
          <c:y val="2.7777777777777776E-2"/>
          <c:w val="0.89999983971464936"/>
          <c:h val="0.11089465109964702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layout>
        <c:manualLayout>
          <c:xMode val="edge"/>
          <c:yMode val="edge"/>
          <c:x val="0.17862982354306331"/>
          <c:y val="4.1116024889763729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Лист1!$B$14</c:f>
              <c:strCache>
                <c:ptCount val="1"/>
                <c:pt idx="0">
                  <c:v>Товарооборот по крупным и средним предприятиям, млн.руб.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Лист1!$C$13:$G$13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Лист1!$C$14:$G$14</c:f>
              <c:numCache>
                <c:formatCode>General</c:formatCode>
                <c:ptCount val="5"/>
                <c:pt idx="0">
                  <c:v>310</c:v>
                </c:pt>
                <c:pt idx="1">
                  <c:v>464</c:v>
                </c:pt>
                <c:pt idx="2">
                  <c:v>539</c:v>
                </c:pt>
                <c:pt idx="3">
                  <c:v>670</c:v>
                </c:pt>
                <c:pt idx="4">
                  <c:v>885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2454304"/>
        <c:axId val="1392461376"/>
        <c:axId val="0"/>
      </c:bar3DChart>
      <c:catAx>
        <c:axId val="139245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2461376"/>
        <c:crosses val="autoZero"/>
        <c:auto val="1"/>
        <c:lblAlgn val="ctr"/>
        <c:lblOffset val="100"/>
        <c:noMultiLvlLbl val="0"/>
      </c:catAx>
      <c:valAx>
        <c:axId val="1392461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245430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layout>
        <c:manualLayout>
          <c:xMode val="edge"/>
          <c:yMode val="edge"/>
          <c:x val="0.13152928825073337"/>
          <c:y val="3.5714302453272617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Лист1!$B$18</c:f>
              <c:strCache>
                <c:ptCount val="1"/>
                <c:pt idx="0">
                  <c:v>Объем промышленной продукции, млн.руб.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Лист1!$C$13:$G$13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Лист1!$C$18:$G$18</c:f>
              <c:numCache>
                <c:formatCode>General</c:formatCode>
                <c:ptCount val="5"/>
                <c:pt idx="0">
                  <c:v>201</c:v>
                </c:pt>
                <c:pt idx="1">
                  <c:v>205</c:v>
                </c:pt>
                <c:pt idx="2">
                  <c:v>168</c:v>
                </c:pt>
                <c:pt idx="3">
                  <c:v>145</c:v>
                </c:pt>
                <c:pt idx="4">
                  <c:v>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5453712"/>
        <c:axId val="1475463504"/>
        <c:axId val="0"/>
      </c:bar3DChart>
      <c:catAx>
        <c:axId val="147545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75463504"/>
        <c:crosses val="autoZero"/>
        <c:auto val="1"/>
        <c:lblAlgn val="ctr"/>
        <c:lblOffset val="100"/>
        <c:noMultiLvlLbl val="0"/>
      </c:catAx>
      <c:valAx>
        <c:axId val="1475463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75453712"/>
        <c:crosses val="autoZero"/>
        <c:crossBetween val="between"/>
      </c:valAx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layout>
        <c:manualLayout>
          <c:xMode val="edge"/>
          <c:yMode val="edge"/>
          <c:x val="0.10922212453996366"/>
          <c:y val="0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06488425415087"/>
          <c:y val="0.11012667370456128"/>
          <c:w val="0.85482542876699663"/>
          <c:h val="0.683263248332699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Объем инвестиций, млн.руб.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Лист1!$C$4:$G$4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Лист1!$C$5:$G$5</c:f>
              <c:numCache>
                <c:formatCode>General</c:formatCode>
                <c:ptCount val="5"/>
                <c:pt idx="0">
                  <c:v>58.8</c:v>
                </c:pt>
                <c:pt idx="1">
                  <c:v>113.5</c:v>
                </c:pt>
                <c:pt idx="2">
                  <c:v>79.8</c:v>
                </c:pt>
                <c:pt idx="3">
                  <c:v>35.299999999999997</c:v>
                </c:pt>
                <c:pt idx="4">
                  <c:v>64.400000000000006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6268352"/>
        <c:axId val="1506272704"/>
        <c:axId val="0"/>
      </c:bar3DChart>
      <c:catAx>
        <c:axId val="150626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06272704"/>
        <c:crosses val="autoZero"/>
        <c:auto val="1"/>
        <c:lblAlgn val="ctr"/>
        <c:lblOffset val="100"/>
        <c:noMultiLvlLbl val="0"/>
      </c:catAx>
      <c:valAx>
        <c:axId val="1506272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6268352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677C6-260B-4049-8E94-26D576D75BE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677C6-260B-4049-8E94-26D576D75BE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677C6-260B-4049-8E94-26D576D75BE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677C6-260B-4049-8E94-26D576D75BE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677C6-260B-4049-8E94-26D576D75BE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677C6-260B-4049-8E94-26D576D75BE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677C6-260B-4049-8E94-26D576D75BE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677C6-260B-4049-8E94-26D576D75BE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677C6-260B-4049-8E94-26D576D75BE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677C6-260B-4049-8E94-26D576D75BE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677C6-260B-4049-8E94-26D576D75BE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98677C6-260B-4049-8E94-26D576D75BE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1143000"/>
          </a:xfrm>
          <a:solidFill>
            <a:srgbClr val="84AA33">
              <a:lumMod val="40000"/>
              <a:lumOff val="60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КЛЮЧЕВСКИЙ  РАЙОН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400" i="1" dirty="0" smtClean="0"/>
              <a:t>ИНВЕСТИЦИОННЫЕ   ПРЕДЛОЖЕНИЯ</a:t>
            </a:r>
            <a:endParaRPr lang="ru-RU" sz="2400" i="1" dirty="0"/>
          </a:p>
        </p:txBody>
      </p:sp>
      <p:pic>
        <p:nvPicPr>
          <p:cNvPr id="4" name="Picture 2" descr="C:\Documents and Settings\Админ\Рабочий стол\Ключи фото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47800"/>
            <a:ext cx="750099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metal">
            <a:bevelT prst="convex"/>
          </a:sp3d>
        </p:spPr>
        <p:txBody>
          <a:bodyPr>
            <a:normAutofit/>
          </a:bodyPr>
          <a:lstStyle/>
          <a:p>
            <a:r>
              <a:rPr lang="ru-RU" sz="3600" dirty="0">
                <a:latin typeface="Arial Narrow" pitchFamily="34" charset="0"/>
              </a:rPr>
              <a:t>Производство строительных материалов</a:t>
            </a:r>
          </a:p>
        </p:txBody>
      </p:sp>
      <p:pic>
        <p:nvPicPr>
          <p:cNvPr id="8" name="Содержимое 7" descr="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699577"/>
            <a:ext cx="2344738" cy="3282633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95936" y="2276872"/>
            <a:ext cx="4536504" cy="2841104"/>
          </a:xfrm>
        </p:spPr>
        <p:txBody>
          <a:bodyPr>
            <a:normAutofit fontScale="85000" lnSpcReduction="10000"/>
          </a:bodyPr>
          <a:lstStyle/>
          <a:p>
            <a:pPr marL="82296" indent="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основных компонентов для производства строительных материалов: песок, глина;</a:t>
            </a:r>
          </a:p>
          <a:p>
            <a:pPr marL="82296" indent="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постоянно растущий спрос на строительные материалы, вызванный развитием малоэтажного строительства в сельской местности;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560923" cy="640871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КЛЮЧЕВСКИЙ РАЙОН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 useBgFill="1">
        <p:nvSpPr>
          <p:cNvPr id="7" name="Объект 5"/>
          <p:cNvSpPr txBox="1">
            <a:spLocks/>
          </p:cNvSpPr>
          <p:nvPr/>
        </p:nvSpPr>
        <p:spPr>
          <a:xfrm>
            <a:off x="1403648" y="5373216"/>
            <a:ext cx="7499615" cy="1152128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Месторасположение инвестиционных площадок: 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сельсоветы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69946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Инвестиционные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17474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metal">
            <a:bevelT prst="convex"/>
          </a:sp3d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 Narrow" pitchFamily="34" charset="0"/>
              </a:rPr>
              <a:t>Строительство малоэтажного жилья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39952" y="2636912"/>
            <a:ext cx="4680520" cy="2304256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постоянно растущий спрос на вновь возведенное жилье;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экономическая целесообразность строительства жилья для реализации его на первичном рынке;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наличие свободных земельных участков для комплексной застройки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560923" cy="640871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КЛЮЧЕВСКИЙ РАЙОН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 useBgFill="1">
        <p:nvSpPr>
          <p:cNvPr id="7" name="Объект 5"/>
          <p:cNvSpPr txBox="1">
            <a:spLocks/>
          </p:cNvSpPr>
          <p:nvPr/>
        </p:nvSpPr>
        <p:spPr>
          <a:xfrm>
            <a:off x="1403648" y="5373216"/>
            <a:ext cx="7499615" cy="1152128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Месторасположение инвестиционных площадок: 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Ключевский,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Новоцелинный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Истимисский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сельсоветы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830015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Инвестиционные ресурсы</a:t>
            </a:r>
          </a:p>
        </p:txBody>
      </p:sp>
      <p:pic>
        <p:nvPicPr>
          <p:cNvPr id="12" name="Содержимое 11" descr="жиль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3000396" cy="1714512"/>
          </a:xfrm>
          <a:prstGeom prst="rect">
            <a:avLst/>
          </a:prstGeom>
        </p:spPr>
      </p:pic>
      <p:pic>
        <p:nvPicPr>
          <p:cNvPr id="14" name="Содержимое 3" descr="Комплексная компактная застро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286124"/>
            <a:ext cx="3000396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metal">
            <a:bevelT prst="convex"/>
          </a:sp3d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 Narrow" pitchFamily="34" charset="0"/>
              </a:rPr>
              <a:t>Организация семейного туризма</a:t>
            </a:r>
            <a:r>
              <a:rPr lang="ru-RU" sz="3200" dirty="0" smtClean="0">
                <a:latin typeface="Arial Narrow" pitchFamily="34" charset="0"/>
              </a:rPr>
              <a:t>,</a:t>
            </a:r>
            <a:br>
              <a:rPr lang="ru-RU" sz="3200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> </a:t>
            </a:r>
            <a:r>
              <a:rPr lang="ru-RU" sz="3200" dirty="0">
                <a:latin typeface="Arial Narrow" pitchFamily="34" charset="0"/>
              </a:rPr>
              <a:t>семейного отдыха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00562" y="1785926"/>
            <a:ext cx="4145094" cy="1500198"/>
          </a:xfrm>
        </p:spPr>
        <p:txBody>
          <a:bodyPr>
            <a:normAutofit fontScale="47500" lnSpcReduction="20000"/>
          </a:bodyPr>
          <a:lstStyle/>
          <a:p>
            <a:pPr marL="82296" indent="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ленточного бора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-возможность ознакомления с объектами культурного и исторического наследия 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Наличие памятников природы регионального значения: оз.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Шукыртуз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оз.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Бульдюк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оз.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Петуховское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оз. Куричье и урочище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Касалгач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развития туризма «выходного дня»;</a:t>
            </a:r>
          </a:p>
          <a:p>
            <a:pPr marL="82296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560923" cy="640871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КЛЮЧЕВСКИЙ РАЙОН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 useBgFill="1">
        <p:nvSpPr>
          <p:cNvPr id="7" name="Объект 5"/>
          <p:cNvSpPr txBox="1">
            <a:spLocks/>
          </p:cNvSpPr>
          <p:nvPr/>
        </p:nvSpPr>
        <p:spPr>
          <a:xfrm>
            <a:off x="1403648" y="5373216"/>
            <a:ext cx="7499615" cy="1152128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Месторасположение инвестиционных площадок: </a:t>
            </a:r>
          </a:p>
          <a:p>
            <a:pPr marL="82296" indent="0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Истимисский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Каипский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Петуховский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Ключевский сельсоветы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4810" y="1428736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Инвестиционные ресурсы</a:t>
            </a:r>
          </a:p>
        </p:txBody>
      </p:sp>
      <p:pic>
        <p:nvPicPr>
          <p:cNvPr id="10" name="Рисунок 9" descr="озеро Петуховск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357562"/>
            <a:ext cx="2786082" cy="1964535"/>
          </a:xfrm>
          <a:prstGeom prst="rect">
            <a:avLst/>
          </a:prstGeom>
        </p:spPr>
      </p:pic>
      <p:pic>
        <p:nvPicPr>
          <p:cNvPr id="13" name="Содержимое 12" descr="шукыртуз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500175"/>
            <a:ext cx="2786082" cy="1714512"/>
          </a:xfrm>
        </p:spPr>
      </p:pic>
      <p:pic>
        <p:nvPicPr>
          <p:cNvPr id="14" name="Рисунок 13" descr="Касалгач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286124"/>
            <a:ext cx="3857652" cy="20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Организация туризма</a:t>
            </a:r>
            <a:endParaRPr lang="ru-RU" sz="3200" dirty="0"/>
          </a:p>
        </p:txBody>
      </p:sp>
      <p:pic>
        <p:nvPicPr>
          <p:cNvPr id="4" name="Picture 3" descr="G:\ФОТКИ\Работа\Музей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0588"/>
          <a:stretch>
            <a:fillRect/>
          </a:stretch>
        </p:blipFill>
        <p:spPr bwMode="auto">
          <a:xfrm>
            <a:off x="1285853" y="1714488"/>
            <a:ext cx="318933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4" descr="1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714488"/>
            <a:ext cx="3571900" cy="2214578"/>
          </a:xfrm>
          <a:prstGeom prst="rect">
            <a:avLst/>
          </a:prstGeom>
        </p:spPr>
      </p:pic>
      <p:pic>
        <p:nvPicPr>
          <p:cNvPr id="6" name="Содержимое 5" descr="klu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4143380"/>
            <a:ext cx="3329892" cy="2286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4876" y="4214818"/>
            <a:ext cx="3500462" cy="2123658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Познакомиться с историей района можно в районном историко-краеведческом музее, в котором хранится несколько тысяч экспонатов.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/>
              <a:t>Организация туризма, семейного отдыха </a:t>
            </a:r>
            <a:endParaRPr lang="ru-RU" sz="3200" dirty="0"/>
          </a:p>
        </p:txBody>
      </p:sp>
      <p:pic>
        <p:nvPicPr>
          <p:cNvPr id="4" name="Содержимое 3" descr="3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4143380"/>
            <a:ext cx="3707653" cy="2471769"/>
          </a:xfrm>
        </p:spPr>
      </p:pic>
      <p:pic>
        <p:nvPicPr>
          <p:cNvPr id="5" name="Рисунок 4" descr="3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523986"/>
            <a:ext cx="3714776" cy="2381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3570" y="1714488"/>
            <a:ext cx="3000396" cy="4524315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Музей леса Ключевского района,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созданный в 2004 году при предприятии «Лес Сервис», недавно вошел в маршрут Большого Золотого кольца Алтая. Теперь еще больше жителей и гостей региона смогут посетить объект, где собрана уникальная информация об истории лесного дела и не только. Это документы, фотографии, награды, личные вещи людей, предметы быта и многое другое.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97226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 семейного туризма, семейного отдыха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71604" y="3861048"/>
            <a:ext cx="7362084" cy="2496910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txBody>
          <a:bodyPr>
            <a:no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 с. Ключи  действует культурно-оздоровительный комплекс «Моховое» . Комплекс построен на опушке ленточного бора, около озера Моховое, 9 гостиничных  номеров  на 15 мест, имеется  сауна, бассейн и кафе-бар.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Организован искусственный водоем для  услуг рыбалки и отдыха населения с благоустроенной пляжной зоной. Имеется волейбольная площадка для активного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отдыха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учетом особенностей степной зоны появляется уникальная возможность оздоровления и комфортного семейного отдыха.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Мохово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00174"/>
            <a:ext cx="3936500" cy="2214578"/>
          </a:xfrm>
        </p:spPr>
      </p:pic>
      <p:pic>
        <p:nvPicPr>
          <p:cNvPr id="1028" name="Picture 4" descr="Мохово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17842"/>
            <a:ext cx="3024336" cy="26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metal">
            <a:bevelT prst="convex"/>
          </a:sp3d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 Narrow" pitchFamily="34" charset="0"/>
              </a:rPr>
              <a:t>Предоставление </a:t>
            </a:r>
            <a:r>
              <a:rPr lang="ru-RU" sz="3200" dirty="0" smtClean="0">
                <a:latin typeface="Arial Narrow" pitchFamily="34" charset="0"/>
              </a:rPr>
              <a:t/>
            </a:r>
            <a:br>
              <a:rPr lang="ru-RU" sz="3200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>спортивно-развлекательных </a:t>
            </a:r>
            <a:r>
              <a:rPr lang="ru-RU" sz="3200" dirty="0">
                <a:latin typeface="Arial Narrow" pitchFamily="34" charset="0"/>
              </a:rPr>
              <a:t>услуг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39328" y="2708920"/>
            <a:ext cx="4793736" cy="2265040"/>
          </a:xfrm>
        </p:spPr>
        <p:txBody>
          <a:bodyPr>
            <a:normAutofit fontScale="55000" lnSpcReduction="20000"/>
          </a:bodyPr>
          <a:lstStyle/>
          <a:p>
            <a:pPr marL="82296" indent="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стадион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«Юность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Спортивно-оздоровительный комплекс «Ключи»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мест для организации детского оздоровительного отдыха;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-обеспеченность спортивными сооружениями: спортивными залами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70%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нормативной потребности; плоскостными спортивными сооружениями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% от нормативной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потребности;</a:t>
            </a:r>
          </a:p>
          <a:p>
            <a:pPr marL="82296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560923" cy="640871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КЛЮЧЕВСКИЙ РАЙОН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 useBgFill="1">
        <p:nvSpPr>
          <p:cNvPr id="7" name="Объект 5"/>
          <p:cNvSpPr txBox="1">
            <a:spLocks/>
          </p:cNvSpPr>
          <p:nvPr/>
        </p:nvSpPr>
        <p:spPr>
          <a:xfrm>
            <a:off x="1403648" y="5373216"/>
            <a:ext cx="7499615" cy="1152128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Месторасположение инвестиционных площадок: 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всех сельсоветах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1912481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Инвестиционные ресурсы</a:t>
            </a:r>
          </a:p>
        </p:txBody>
      </p:sp>
      <p:pic>
        <p:nvPicPr>
          <p:cNvPr id="1026" name="Picture 2" descr="D:\Фоменко\Рабочий стол\Фото 2008-2014\Спорткомплекс с. Ключи\IMG_86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2643206" cy="1678793"/>
          </a:xfrm>
          <a:prstGeom prst="rect">
            <a:avLst/>
          </a:prstGeom>
          <a:noFill/>
        </p:spPr>
      </p:pic>
      <p:pic>
        <p:nvPicPr>
          <p:cNvPr id="1032" name="Picture 8" descr="http://stepnoymayak.ru/images/gal/th/13gal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3" y="3473414"/>
            <a:ext cx="2643207" cy="1598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18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metal">
            <a:bevelT prst="convex"/>
          </a:sp3d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Направления муниципальной поддержки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24472"/>
          </a:xfrm>
        </p:spPr>
        <p:txBody>
          <a:bodyPr>
            <a:noAutofit/>
          </a:bodyPr>
          <a:lstStyle/>
          <a:p>
            <a:r>
              <a:rPr lang="ru-RU" sz="1600" dirty="0" smtClean="0"/>
              <a:t>предоставление </a:t>
            </a:r>
            <a:r>
              <a:rPr lang="ru-RU" sz="1600" dirty="0"/>
              <a:t>земельных участков для создания и развития Вашего бизнеса;</a:t>
            </a:r>
          </a:p>
          <a:p>
            <a:r>
              <a:rPr lang="ru-RU" sz="1600" dirty="0" smtClean="0"/>
              <a:t>персональное сопровождение </a:t>
            </a:r>
            <a:r>
              <a:rPr lang="ru-RU" sz="1600" dirty="0"/>
              <a:t>инвестиционных проектов инвестиционным уполномоченным </a:t>
            </a:r>
            <a:r>
              <a:rPr lang="ru-RU" sz="1600" dirty="0" smtClean="0"/>
              <a:t>Ключевского </a:t>
            </a:r>
            <a:r>
              <a:rPr lang="ru-RU" sz="1600" dirty="0"/>
              <a:t>района, сотрудниками Администрации района;</a:t>
            </a:r>
          </a:p>
          <a:p>
            <a:r>
              <a:rPr lang="ru-RU" sz="1600" dirty="0" smtClean="0"/>
              <a:t>ускорение </a:t>
            </a:r>
            <a:r>
              <a:rPr lang="ru-RU" sz="1600" dirty="0"/>
              <a:t>процедур оформления </a:t>
            </a:r>
            <a:r>
              <a:rPr lang="ru-RU" sz="1600" dirty="0" err="1"/>
              <a:t>землеотводных</a:t>
            </a:r>
            <a:r>
              <a:rPr lang="ru-RU" sz="1600" dirty="0"/>
              <a:t> и разрешительных документов, </a:t>
            </a:r>
            <a:r>
              <a:rPr lang="ru-RU" sz="1600" dirty="0" smtClean="0"/>
              <a:t>сопровождение </a:t>
            </a:r>
            <a:r>
              <a:rPr lang="ru-RU" sz="1600" dirty="0"/>
              <a:t>в переговорах с </a:t>
            </a:r>
            <a:r>
              <a:rPr lang="ru-RU" sz="1600" dirty="0" err="1"/>
              <a:t>энерго</a:t>
            </a:r>
            <a:r>
              <a:rPr lang="ru-RU" sz="1600" dirty="0"/>
              <a:t>- и </a:t>
            </a:r>
            <a:r>
              <a:rPr lang="ru-RU" sz="1600" dirty="0" err="1"/>
              <a:t>ресурсоснабжающими</a:t>
            </a:r>
            <a:r>
              <a:rPr lang="ru-RU" sz="1600" dirty="0"/>
              <a:t> организациями района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информирование о финансовых инструментах поддержки инвесторов, применяемых Администрацией Алтайского края;</a:t>
            </a:r>
            <a:endParaRPr lang="ru-RU" sz="1600" dirty="0"/>
          </a:p>
          <a:p>
            <a:r>
              <a:rPr lang="ru-RU" sz="1600" dirty="0" smtClean="0"/>
              <a:t>компенсация </a:t>
            </a:r>
            <a:r>
              <a:rPr lang="ru-RU" sz="1600" dirty="0"/>
              <a:t>части процентной ставки по кредитам, привлекаемым для размещения и развития вашего бизнеса на территории </a:t>
            </a:r>
            <a:r>
              <a:rPr lang="ru-RU" sz="1600" dirty="0" smtClean="0"/>
              <a:t>Ключевского </a:t>
            </a:r>
            <a:r>
              <a:rPr lang="ru-RU" sz="1600" dirty="0"/>
              <a:t>района, субсидирование затрат на подключение к электросетям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организация семинаров, круглых столов с привлечением контролирующих органов, для исключения возможности возникновения ситуаций, препятствующих реализации инвестиционного проекта;</a:t>
            </a:r>
            <a:endParaRPr lang="ru-RU" sz="1600" dirty="0"/>
          </a:p>
          <a:p>
            <a:r>
              <a:rPr lang="ru-RU" sz="1600" dirty="0"/>
              <a:t>- </a:t>
            </a:r>
            <a:r>
              <a:rPr lang="ru-RU" sz="1600" dirty="0" smtClean="0"/>
              <a:t>продвижение Вашей </a:t>
            </a:r>
            <a:r>
              <a:rPr lang="ru-RU" sz="1600" dirty="0"/>
              <a:t>продукции через СМИ </a:t>
            </a:r>
            <a:r>
              <a:rPr lang="ru-RU" sz="1600" dirty="0" smtClean="0"/>
              <a:t>Ключевского района</a:t>
            </a:r>
            <a:r>
              <a:rPr lang="ru-RU" sz="1600" dirty="0"/>
              <a:t>, </a:t>
            </a:r>
            <a:r>
              <a:rPr lang="ru-RU" sz="1600" dirty="0" smtClean="0"/>
              <a:t>обеспечение участия </a:t>
            </a:r>
            <a:r>
              <a:rPr lang="ru-RU" sz="1600" dirty="0"/>
              <a:t>в ярмарках, проводимых на территории нашего и соседних районов</a:t>
            </a:r>
            <a:r>
              <a:rPr lang="ru-RU" sz="1600" dirty="0" smtClean="0"/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560923" cy="640871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200" b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КЛЮЧЕВСКИЙ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РАЙОН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000792" cy="792088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metal">
            <a:bevelT prst="convex"/>
          </a:sp3d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latin typeface="Arial Narrow" pitchFamily="34" charset="0"/>
              </a:rPr>
              <a:t>Уважаемые инвесторы и партнеры </a:t>
            </a:r>
            <a:r>
              <a:rPr lang="ru-RU" dirty="0" smtClean="0">
                <a:latin typeface="Arial Narrow" pitchFamily="34" charset="0"/>
              </a:rPr>
              <a:t>!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560923" cy="640871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КЛЮЧЕВСКИЙ РАЙОН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Объект 5"/>
          <p:cNvSpPr txBox="1">
            <a:spLocks/>
          </p:cNvSpPr>
          <p:nvPr/>
        </p:nvSpPr>
        <p:spPr>
          <a:xfrm>
            <a:off x="3203848" y="1196752"/>
            <a:ext cx="5654432" cy="48339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57290" y="1571612"/>
            <a:ext cx="7272808" cy="4786346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endParaRPr lang="ru-RU" dirty="0" smtClean="0"/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Рада представить Вам Ключевский район Алтайского края- территорию с достаточно мощным производственным потенциалом, богатыми природными ресурсами. </a:t>
            </a:r>
            <a:r>
              <a:rPr lang="ru-RU" sz="5600" dirty="0" smtClean="0"/>
              <a:t> 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Ключевский район выделяется среди районов Алтайского края своей богатой природной и историко-культурной средой. Выгодное расположение, красивейшая природа, благоприятный климат помогает сохранять статус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инвестиционно-привлекательного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района. 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Ключевский район – это территория, на которой возможно размещение новых промышленных и сельскохозяйственных предприятий и производств. Наличие коммуникаций, трудовых ресурсов, свободных земель, помощь районной и краевой администраций этому способствует.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Мы открыты для новых серьезных проектов в различных сферах бизнеса.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Администрация Ключевского района гарантирует потенциальным инвесторам создание оптимальных условий для успешного ведения бизнеса: оперативное решение вопросов, прозрачность процессов, открытый диалог. Мы заинтересованы в том, чтобы Ваш бизнес был эффективным, стабильным и безопасным, чтобы налоги поступали в местный бюджет, развивалась экономика района, и улучшалось качество жизни его жителей.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Приглашаем Вас к долгосрочному и взаимовыгодному сотрудничеству. Убеждены, что Ключевский район откроет новые горизонты для развития Вашего бизнеса.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Добро пожаловать в Ключевский район Алтайского края! </a:t>
            </a:r>
          </a:p>
          <a:p>
            <a:pPr marL="82296" indent="0" algn="just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82296" indent="0" algn="just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</a:t>
            </a:r>
            <a:endParaRPr lang="ru-RU" sz="4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metal">
            <a:bevelT prst="convex"/>
          </a:sp3d>
        </p:spPr>
        <p:txBody>
          <a:bodyPr/>
          <a:lstStyle/>
          <a:p>
            <a:pPr algn="ctr"/>
            <a:r>
              <a:rPr lang="ru-RU" dirty="0" smtClean="0">
                <a:latin typeface="Arial Narrow" pitchFamily="34" charset="0"/>
              </a:rPr>
              <a:t>Характеристика</a:t>
            </a:r>
            <a:r>
              <a:rPr lang="ru-RU" dirty="0" smtClean="0"/>
              <a:t> </a:t>
            </a:r>
            <a:r>
              <a:rPr lang="ru-RU" dirty="0" smtClean="0">
                <a:latin typeface="Arial Narrow" pitchFamily="34" charset="0"/>
              </a:rPr>
              <a:t>района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0"/>
            <a:ext cx="560923" cy="666936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КЛЮЧЕВСКИЙ РАЙОН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Объект 5"/>
          <p:cNvSpPr txBox="1">
            <a:spLocks/>
          </p:cNvSpPr>
          <p:nvPr/>
        </p:nvSpPr>
        <p:spPr>
          <a:xfrm>
            <a:off x="3714744" y="1500174"/>
            <a:ext cx="5286412" cy="4833958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Экономико-географическое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расположение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Ключевский район находится в западной части Алтайского края в степной зоне. На севере  граничит 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Кулундинским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Благовещенским, на востоке -  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Родинским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Волчихинским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на юге – с Михайловским  районами Алтайского края и на западе – с Павлодарской областью Республики Казахстан. 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Площадь района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-304,3 тыс. га.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Численность населения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12, 620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чел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территории района расположены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сельских населенных пункта, объединенных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муниципальных образований.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Природно-ресурсный потенциал района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-плодородные сельскохозяйственные земли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значительные естественные кормовые угодья: площадь сельхозугодий составляет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249,9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тыс. га, из них более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63%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приходится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пашню;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лесные ресурсы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составляет  ленточный сосновый бор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Касмалинский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источники древесного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недревесного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сырья;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неметаллические полезные ископаемые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территории района значительны ресурсы гипса и мергелей. Их отложения наблюдаются в озерах, имеются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месторождения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кирпично-черепичной глины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Ключевское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Петуховское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Каипское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-рекреационно-туристические ресурсы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территория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пригодна для оздоровительного отдыха, строительства детских лагерей отдыха, кратковременной рекреации, охотничье-рыболовного туризма и сбора ягод, грибов, лекарственных растений.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Трудовой потенциал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трудовые ресурсы района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 8 тыс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Экономический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потенциал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33 организации, 328 индивидуальных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предпринимателей.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2286016" cy="175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 descr="http://img.wallpaperstock.net:81/wallpapers/thumbs1/37235h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7" y="3643314"/>
            <a:ext cx="2286016" cy="1772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2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smtClean="0"/>
              <a:t>Основные показатели социально-экономического развития района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60648"/>
            <a:ext cx="43204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 smtClean="0">
                <a:solidFill>
                  <a:srgbClr val="E7DEC9">
                    <a:lumMod val="25000"/>
                  </a:srgbClr>
                </a:solidFill>
                <a:latin typeface="Arial Narrow" pitchFamily="34" charset="0"/>
              </a:rPr>
              <a:t>КЛЮЧЕВСКИЙ</a:t>
            </a:r>
          </a:p>
          <a:p>
            <a:pPr lvl="0"/>
            <a:endParaRPr lang="ru-RU" sz="2200" b="1" dirty="0" smtClean="0">
              <a:solidFill>
                <a:srgbClr val="E7DEC9">
                  <a:lumMod val="25000"/>
                </a:srgbClr>
              </a:solidFill>
              <a:latin typeface="Arial Narrow" pitchFamily="34" charset="0"/>
            </a:endParaRPr>
          </a:p>
          <a:p>
            <a:pPr lvl="0"/>
            <a:r>
              <a:rPr lang="ru-RU" sz="2200" b="1" dirty="0" smtClean="0">
                <a:solidFill>
                  <a:srgbClr val="E7DEC9">
                    <a:lumMod val="25000"/>
                  </a:srgbClr>
                </a:solidFill>
                <a:latin typeface="Arial Narrow" pitchFamily="34" charset="0"/>
              </a:rPr>
              <a:t> РАЙОН</a:t>
            </a:r>
            <a:endParaRPr lang="ru-RU" sz="2200" b="1" dirty="0">
              <a:solidFill>
                <a:srgbClr val="E7DEC9">
                  <a:lumMod val="25000"/>
                </a:srgbClr>
              </a:solidFill>
              <a:latin typeface="Arial Narrow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360435"/>
              </p:ext>
            </p:extLst>
          </p:nvPr>
        </p:nvGraphicFramePr>
        <p:xfrm>
          <a:off x="1346456" y="1524519"/>
          <a:ext cx="3743324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993844"/>
              </p:ext>
            </p:extLst>
          </p:nvPr>
        </p:nvGraphicFramePr>
        <p:xfrm>
          <a:off x="5184648" y="1523746"/>
          <a:ext cx="3800474" cy="2161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284013"/>
              </p:ext>
            </p:extLst>
          </p:nvPr>
        </p:nvGraphicFramePr>
        <p:xfrm>
          <a:off x="1346456" y="4071942"/>
          <a:ext cx="3743324" cy="238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304513"/>
              </p:ext>
            </p:extLst>
          </p:nvPr>
        </p:nvGraphicFramePr>
        <p:xfrm>
          <a:off x="5242181" y="4071942"/>
          <a:ext cx="3742942" cy="238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4609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metal">
            <a:bevelT prst="convex"/>
          </a:sp3d>
        </p:spPr>
        <p:txBody>
          <a:bodyPr/>
          <a:lstStyle/>
          <a:p>
            <a:pPr algn="ctr"/>
            <a:r>
              <a:rPr lang="ru-RU" dirty="0" smtClean="0">
                <a:latin typeface="Arial Narrow" pitchFamily="34" charset="0"/>
              </a:rPr>
              <a:t>Развитие животноводства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893503" y="2216834"/>
            <a:ext cx="5009760" cy="31563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инвестиционные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площадки для размещения животноводческих комплексов в поселениях с отсутствующими градообразующими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предприятиями.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поголовье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КРС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хозяйствах всех категорий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6,2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голов, в т. ч коров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2,7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гол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незанятые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ресурсы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0,7 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чел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560923" cy="640871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КЛЮЧЕВСКИЙ РАЙОН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 useBgFill="1">
        <p:nvSpPr>
          <p:cNvPr id="7" name="Объект 5"/>
          <p:cNvSpPr txBox="1">
            <a:spLocks/>
          </p:cNvSpPr>
          <p:nvPr/>
        </p:nvSpPr>
        <p:spPr>
          <a:xfrm>
            <a:off x="1403648" y="5373216"/>
            <a:ext cx="7499615" cy="1152128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Месторасположение инвестиционных площадок: 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Северский,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Васильчуковский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Петуховский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Зелено-Полянский,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Новоцелинный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сельские поселения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150017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Инвестиционные ресурсы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P10001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5"/>
            <a:ext cx="2786082" cy="1928825"/>
          </a:xfrm>
        </p:spPr>
      </p:pic>
      <p:pic>
        <p:nvPicPr>
          <p:cNvPr id="13" name="Рисунок 12" descr="Западное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9" y="3571877"/>
            <a:ext cx="2786081" cy="17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metal">
            <a:bevelT prst="convex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 Narrow" pitchFamily="34" charset="0"/>
              </a:rPr>
              <a:t>Производство молочной, </a:t>
            </a:r>
            <a:br>
              <a:rPr lang="ru-RU" sz="3600" dirty="0" smtClean="0">
                <a:latin typeface="Arial Narrow" pitchFamily="34" charset="0"/>
              </a:rPr>
            </a:br>
            <a:r>
              <a:rPr lang="ru-RU" sz="3600" dirty="0" smtClean="0">
                <a:latin typeface="Arial Narrow" pitchFamily="34" charset="0"/>
              </a:rPr>
              <a:t>кисломолочной продукции, сыров</a:t>
            </a:r>
            <a:endParaRPr lang="ru-RU" sz="3600" dirty="0">
              <a:latin typeface="Arial Narrow" pitchFamily="34" charset="0"/>
            </a:endParaRPr>
          </a:p>
        </p:txBody>
      </p:sp>
      <p:pic>
        <p:nvPicPr>
          <p:cNvPr id="8" name="Содержимое 7" descr="b2fdcf99865aa6b55a555337edda3135_250x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071678"/>
            <a:ext cx="2344738" cy="2707177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851920" y="2276872"/>
            <a:ext cx="4865744" cy="2725474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поголовье КРС в с/х предприятиях и у населения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6,2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голов;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т. ч коров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2,7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гол;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незанятые трудовые ресурсы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0,7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чел.;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производство молока в с/х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предприятиях,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КФХ, населения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тонн ежегодно;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закупка у населения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2,7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тонн.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560923" cy="640871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КЛЮЧЕВСКИЙ РАЙОН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 useBgFill="1">
        <p:nvSpPr>
          <p:cNvPr id="7" name="Объект 5"/>
          <p:cNvSpPr txBox="1">
            <a:spLocks/>
          </p:cNvSpPr>
          <p:nvPr/>
        </p:nvSpPr>
        <p:spPr>
          <a:xfrm>
            <a:off x="1403648" y="5373216"/>
            <a:ext cx="7499615" cy="1152128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Месторасположение инвестиционных площадок: 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всех поселениях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164305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Инвестиционные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19765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metal">
            <a:bevelT prst="convex"/>
          </a:sp3d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Narrow" pitchFamily="34" charset="0"/>
              </a:rPr>
              <a:t>Производство овощей в закрытом грунте</a:t>
            </a:r>
            <a:endParaRPr lang="ru-RU" sz="3600" dirty="0">
              <a:latin typeface="Arial Narrow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00628" y="2143116"/>
            <a:ext cx="3902635" cy="3057128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-инвестиционные площадки для размещения тепличных комплексов в поселениях с отсутствующими градообразующими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предприятиями, с удобным подключением к инженерным коммуникациям.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незанятые трудовые ресурсы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чел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560923" cy="640871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КЛЮЧЕВСКИЙ РАЙОН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 useBgFill="1">
        <p:nvSpPr>
          <p:cNvPr id="7" name="Объект 5"/>
          <p:cNvSpPr txBox="1">
            <a:spLocks/>
          </p:cNvSpPr>
          <p:nvPr/>
        </p:nvSpPr>
        <p:spPr>
          <a:xfrm>
            <a:off x="1403648" y="5373216"/>
            <a:ext cx="7499615" cy="1152128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Месторасположение инвестиционных площадок: 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всех поселениях.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76" y="1732166"/>
            <a:ext cx="388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Инвестиционные ресурсы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71677"/>
            <a:ext cx="3643338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89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metal">
            <a:bevelT prst="convex"/>
          </a:sp3d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 Narrow" pitchFamily="34" charset="0"/>
              </a:rPr>
              <a:t>Организация переработки продукции растениеводства</a:t>
            </a:r>
            <a:endParaRPr lang="ru-RU" sz="3600" dirty="0">
              <a:latin typeface="Arial Narrow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11960" y="1988840"/>
            <a:ext cx="4505704" cy="32011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Производство зерновых и масличных культур сельхозпроизводителями района является основой для организации перерабатывающих предприятий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560923" cy="640871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КЛЮЧЕВСКИЙ РАЙОН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 useBgFill="1">
        <p:nvSpPr>
          <p:cNvPr id="7" name="Объект 5"/>
          <p:cNvSpPr txBox="1">
            <a:spLocks/>
          </p:cNvSpPr>
          <p:nvPr/>
        </p:nvSpPr>
        <p:spPr>
          <a:xfrm>
            <a:off x="1403648" y="5373216"/>
            <a:ext cx="7499615" cy="1152128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Месторасположение инвестиционных площадок: </a:t>
            </a:r>
          </a:p>
          <a:p>
            <a:pPr marL="82296" indent="0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Васильчуковский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Истимисский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Новоцелинный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Петуховский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сельсоветы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1960" y="148478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Инвестиционные ресурсы</a:t>
            </a:r>
          </a:p>
        </p:txBody>
      </p:sp>
      <p:pic>
        <p:nvPicPr>
          <p:cNvPr id="12" name="Содержимое 11" descr="подсолнухи Гуков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48505"/>
            <a:ext cx="2786082" cy="1737620"/>
          </a:xfrm>
        </p:spPr>
      </p:pic>
      <p:pic>
        <p:nvPicPr>
          <p:cNvPr id="13" name="Рисунок 12" descr="КХ Гукова А.В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299224"/>
            <a:ext cx="2786082" cy="168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metal">
            <a:bevelT prst="convex"/>
          </a:sp3d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Arial Narrow" pitchFamily="34" charset="0"/>
              </a:rPr>
              <a:t>Производство меда и изделий на его основе (медовуха, прополис, воск</a:t>
            </a:r>
            <a:r>
              <a:rPr lang="ru-RU" sz="3600" dirty="0" smtClean="0">
                <a:latin typeface="Arial Narrow" pitchFamily="34" charset="0"/>
              </a:rPr>
              <a:t>)</a:t>
            </a:r>
            <a:endParaRPr lang="ru-RU" sz="3600" dirty="0">
              <a:latin typeface="Arial Narrow" pitchFamily="34" charset="0"/>
            </a:endParaRPr>
          </a:p>
        </p:txBody>
      </p:sp>
      <p:pic>
        <p:nvPicPr>
          <p:cNvPr id="8" name="Содержимое 7" descr="1299927916_hone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5848" y="1524000"/>
            <a:ext cx="2323242" cy="3633788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39952" y="2852936"/>
            <a:ext cx="4536504" cy="1656184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посевов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медоносных культур;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естественных медоносных  угодий;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незанятые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трудовые ресурсы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чел.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560923" cy="640871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КЛЮЧЕВСКИЙ РАЙОН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 useBgFill="1">
        <p:nvSpPr>
          <p:cNvPr id="7" name="Объект 5"/>
          <p:cNvSpPr txBox="1">
            <a:spLocks/>
          </p:cNvSpPr>
          <p:nvPr/>
        </p:nvSpPr>
        <p:spPr>
          <a:xfrm>
            <a:off x="1403648" y="5373216"/>
            <a:ext cx="7499615" cy="1152128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Месторасположение инвестиционных площадок: </a:t>
            </a:r>
          </a:p>
          <a:p>
            <a:pPr marL="82296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сельсоветы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7944" y="190202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Инвестиционные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ресурсы</a:t>
            </a:r>
          </a:p>
        </p:txBody>
      </p:sp>
    </p:spTree>
    <p:extLst>
      <p:ext uri="{BB962C8B-B14F-4D97-AF65-F5344CB8AC3E}">
        <p14:creationId xmlns:p14="http://schemas.microsoft.com/office/powerpoint/2010/main" val="16168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2323</TotalTime>
  <Words>1011</Words>
  <Application>Microsoft Office PowerPoint</Application>
  <PresentationFormat>Экран (4:3)</PresentationFormat>
  <Paragraphs>127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Corbel</vt:lpstr>
      <vt:lpstr>Gill Sans MT</vt:lpstr>
      <vt:lpstr>Times New Roman</vt:lpstr>
      <vt:lpstr>Verdana</vt:lpstr>
      <vt:lpstr>Wingdings 2</vt:lpstr>
      <vt:lpstr>Солнцестояние</vt:lpstr>
      <vt:lpstr>КЛЮЧЕВСКИЙ  РАЙОН ИНВЕСТИЦИОННЫЕ   ПРЕДЛОЖЕНИЯ</vt:lpstr>
      <vt:lpstr>Уважаемые инвесторы и партнеры !</vt:lpstr>
      <vt:lpstr>Характеристика района</vt:lpstr>
      <vt:lpstr>Основные показатели социально-экономического развития района</vt:lpstr>
      <vt:lpstr>Развитие животноводства</vt:lpstr>
      <vt:lpstr>Производство молочной,  кисломолочной продукции, сыров</vt:lpstr>
      <vt:lpstr>Производство овощей в закрытом грунте</vt:lpstr>
      <vt:lpstr>Организация переработки продукции растениеводства</vt:lpstr>
      <vt:lpstr>Производство меда и изделий на его основе (медовуха, прополис, воск)</vt:lpstr>
      <vt:lpstr>Производство строительных материалов</vt:lpstr>
      <vt:lpstr>Строительство малоэтажного жилья </vt:lpstr>
      <vt:lpstr>Организация семейного туризма,  семейного отдыха</vt:lpstr>
      <vt:lpstr>Организация туризма</vt:lpstr>
      <vt:lpstr>Организация туризма, семейного отдыха </vt:lpstr>
      <vt:lpstr>Организация  семейного туризма, семейного отдыха</vt:lpstr>
      <vt:lpstr>Предоставление  спортивно-развлекательных услуг</vt:lpstr>
      <vt:lpstr>Направления муниципальной поддержки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района</dc:title>
  <dc:creator>Admin</dc:creator>
  <cp:lastModifiedBy>Econom_user1</cp:lastModifiedBy>
  <cp:revision>165</cp:revision>
  <dcterms:created xsi:type="dcterms:W3CDTF">2012-12-10T11:44:57Z</dcterms:created>
  <dcterms:modified xsi:type="dcterms:W3CDTF">2024-03-19T02:15:56Z</dcterms:modified>
</cp:coreProperties>
</file>